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21"/>
  </p:notesMasterIdLst>
  <p:sldIdLst>
    <p:sldId id="256" r:id="rId3"/>
    <p:sldId id="261" r:id="rId4"/>
    <p:sldId id="305" r:id="rId5"/>
    <p:sldId id="306" r:id="rId6"/>
    <p:sldId id="307" r:id="rId7"/>
    <p:sldId id="308" r:id="rId8"/>
    <p:sldId id="309" r:id="rId9"/>
    <p:sldId id="267" r:id="rId10"/>
    <p:sldId id="271" r:id="rId11"/>
    <p:sldId id="310" r:id="rId12"/>
    <p:sldId id="259" r:id="rId13"/>
    <p:sldId id="272" r:id="rId14"/>
    <p:sldId id="257" r:id="rId15"/>
    <p:sldId id="258" r:id="rId16"/>
    <p:sldId id="260" r:id="rId17"/>
    <p:sldId id="262" r:id="rId18"/>
    <p:sldId id="263" r:id="rId19"/>
    <p:sldId id="304" r:id="rId20"/>
  </p:sldIdLst>
  <p:sldSz cx="9144000" cy="5143500" type="screen16x9"/>
  <p:notesSz cx="6858000" cy="9144000"/>
  <p:embeddedFontLs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boldItalic r:id="rId27"/>
    </p:embeddedFont>
    <p:embeddedFont>
      <p:font typeface="Montserrat ExtraLight" panose="00000300000000000000" pitchFamily="2" charset="0"/>
      <p:regular r:id="rId28"/>
      <p:bold r:id="rId29"/>
      <p:italic r:id="rId30"/>
      <p:boldItalic r:id="rId31"/>
    </p:embeddedFont>
    <p:embeddedFont>
      <p:font typeface="Proxima Nova" panose="020B0604020202020204" charset="0"/>
      <p:regular r:id="rId32"/>
      <p:bold r:id="rId33"/>
      <p:italic r:id="rId34"/>
      <p:boldItalic r:id="rId35"/>
    </p:embeddedFont>
    <p:embeddedFont>
      <p:font typeface="Proxima Nova Semibold" panose="020B0604020202020204" charset="0"/>
      <p:regular r:id="rId36"/>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95AF45-C6C9-4FA4-95E3-C50E5D883AC2}">
  <a:tblStyle styleId="{D695AF45-C6C9-4FA4-95E3-C50E5D883A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37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1" r:id="rId8"/>
    <p:sldLayoutId id="2147483662" r:id="rId9"/>
    <p:sldLayoutId id="2147483663" r:id="rId10"/>
    <p:sldLayoutId id="2147483665"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BASE DE DATOS II</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dirty="0"/>
              <a:t>ESTUDIANTE </a:t>
            </a:r>
            <a:r>
              <a:rPr lang="en-US" dirty="0"/>
              <a:t>: Elvin Braxail Cussi Aranibar</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Manejo de triggers </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150847"/>
            <a:ext cx="3068700" cy="12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PARTE PRACTICA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95336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26000" y="270300"/>
            <a:ext cx="8892000" cy="15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sz="4400" dirty="0"/>
              <a:t>9. Crear la siguiente Base de datos y sus registros. </a:t>
            </a:r>
            <a:endParaRPr sz="4400" dirty="0"/>
          </a:p>
        </p:txBody>
      </p:sp>
      <p:sp>
        <p:nvSpPr>
          <p:cNvPr id="3" name="Subtítulo 2">
            <a:extLst>
              <a:ext uri="{FF2B5EF4-FFF2-40B4-BE49-F238E27FC236}">
                <a16:creationId xmlns:a16="http://schemas.microsoft.com/office/drawing/2014/main" id="{8EE7AFDC-2934-4292-8C20-C9CE9D13A0C2}"/>
              </a:ext>
            </a:extLst>
          </p:cNvPr>
          <p:cNvSpPr>
            <a:spLocks noGrp="1"/>
          </p:cNvSpPr>
          <p:nvPr>
            <p:ph type="subTitle" idx="1"/>
          </p:nvPr>
        </p:nvSpPr>
        <p:spPr>
          <a:xfrm>
            <a:off x="4204800" y="1789500"/>
            <a:ext cx="4716000" cy="3083700"/>
          </a:xfrm>
        </p:spPr>
        <p:txBody>
          <a:bodyPr/>
          <a:lstStyle/>
          <a:p>
            <a:endParaRPr lang="es-BO" dirty="0"/>
          </a:p>
        </p:txBody>
      </p:sp>
      <p:pic>
        <p:nvPicPr>
          <p:cNvPr id="5" name="Imagen 4">
            <a:extLst>
              <a:ext uri="{FF2B5EF4-FFF2-40B4-BE49-F238E27FC236}">
                <a16:creationId xmlns:a16="http://schemas.microsoft.com/office/drawing/2014/main" id="{A602F4E2-D2E6-4A0B-B10F-AE8F553AD760}"/>
              </a:ext>
            </a:extLst>
          </p:cNvPr>
          <p:cNvPicPr>
            <a:picLocks noChangeAspect="1"/>
          </p:cNvPicPr>
          <p:nvPr/>
        </p:nvPicPr>
        <p:blipFill>
          <a:blip r:embed="rId3"/>
          <a:stretch>
            <a:fillRect/>
          </a:stretch>
        </p:blipFill>
        <p:spPr>
          <a:xfrm>
            <a:off x="367200" y="1709290"/>
            <a:ext cx="3731553" cy="3163910"/>
          </a:xfrm>
          <a:prstGeom prst="rect">
            <a:avLst/>
          </a:prstGeom>
        </p:spPr>
      </p:pic>
      <p:pic>
        <p:nvPicPr>
          <p:cNvPr id="7" name="Imagen 6">
            <a:extLst>
              <a:ext uri="{FF2B5EF4-FFF2-40B4-BE49-F238E27FC236}">
                <a16:creationId xmlns:a16="http://schemas.microsoft.com/office/drawing/2014/main" id="{30AF1AB1-2610-4754-BC8D-3B8043E60AD3}"/>
              </a:ext>
            </a:extLst>
          </p:cNvPr>
          <p:cNvPicPr>
            <a:picLocks noChangeAspect="1"/>
          </p:cNvPicPr>
          <p:nvPr/>
        </p:nvPicPr>
        <p:blipFill>
          <a:blip r:embed="rId4"/>
          <a:stretch>
            <a:fillRect/>
          </a:stretch>
        </p:blipFill>
        <p:spPr>
          <a:xfrm>
            <a:off x="4339953" y="1850400"/>
            <a:ext cx="3982978" cy="2275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6931100" cy="8509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Crear Una función que sume los valores de la serie Fibonacci.</a:t>
            </a:r>
            <a:endParaRPr dirty="0"/>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uadroTexto 1">
            <a:extLst>
              <a:ext uri="{FF2B5EF4-FFF2-40B4-BE49-F238E27FC236}">
                <a16:creationId xmlns:a16="http://schemas.microsoft.com/office/drawing/2014/main" id="{D58B7934-1A0D-44B1-A684-9C40956CD672}"/>
              </a:ext>
            </a:extLst>
          </p:cNvPr>
          <p:cNvSpPr txBox="1"/>
          <p:nvPr/>
        </p:nvSpPr>
        <p:spPr>
          <a:xfrm>
            <a:off x="172800" y="1244627"/>
            <a:ext cx="3312320" cy="3970318"/>
          </a:xfrm>
          <a:prstGeom prst="rect">
            <a:avLst/>
          </a:prstGeom>
          <a:noFill/>
        </p:spPr>
        <p:txBody>
          <a:bodyPr wrap="square" rtlCol="0">
            <a:spAutoFit/>
          </a:bodyPr>
          <a:lstStyle/>
          <a:p>
            <a:r>
              <a:rPr lang="es-ES" dirty="0">
                <a:solidFill>
                  <a:schemeClr val="bg1"/>
                </a:solidFill>
              </a:rPr>
              <a:t>○ El objetivo es sumar todos los números de la serie fibonacci desde una cadena. </a:t>
            </a:r>
          </a:p>
          <a:p>
            <a:r>
              <a:rPr lang="es-ES" dirty="0">
                <a:solidFill>
                  <a:schemeClr val="bg1"/>
                </a:solidFill>
              </a:rPr>
              <a:t>○ Es decir usted tendrá solo la cadena generada con los primeros N números de la serie fibonacci y a partir de ellos deberá sumar los números de esa serie. </a:t>
            </a:r>
          </a:p>
          <a:p>
            <a:r>
              <a:rPr lang="es-ES" dirty="0">
                <a:solidFill>
                  <a:schemeClr val="bg1"/>
                </a:solidFill>
              </a:rPr>
              <a:t>○ Ejemplo: suma_serie_fibonacci(mi_metodo_que_retorna _la_serie(10)) ■ Note que previamente deberá crear una función que retorne una cadena con la serie Fibonacci hasta un cierto valor. 1. Ejemplo: 0,1,1,2,3,5,8,....... ■ Luego esta función se deberá pasar como parámetro a la función que suma todos los valores de esa serie generada.</a:t>
            </a:r>
            <a:endParaRPr lang="es-BO" dirty="0">
              <a:solidFill>
                <a:schemeClr val="bg1"/>
              </a:solidFill>
            </a:endParaRPr>
          </a:p>
        </p:txBody>
      </p:sp>
      <p:pic>
        <p:nvPicPr>
          <p:cNvPr id="4" name="Imagen 3">
            <a:extLst>
              <a:ext uri="{FF2B5EF4-FFF2-40B4-BE49-F238E27FC236}">
                <a16:creationId xmlns:a16="http://schemas.microsoft.com/office/drawing/2014/main" id="{F000FB5F-B54F-4555-8806-E27B5EE56F37}"/>
              </a:ext>
            </a:extLst>
          </p:cNvPr>
          <p:cNvPicPr>
            <a:picLocks noChangeAspect="1"/>
          </p:cNvPicPr>
          <p:nvPr/>
        </p:nvPicPr>
        <p:blipFill>
          <a:blip r:embed="rId3"/>
          <a:stretch>
            <a:fillRect/>
          </a:stretch>
        </p:blipFill>
        <p:spPr>
          <a:xfrm>
            <a:off x="3384284" y="1356327"/>
            <a:ext cx="2696771" cy="2209403"/>
          </a:xfrm>
          <a:prstGeom prst="rect">
            <a:avLst/>
          </a:prstGeom>
        </p:spPr>
      </p:pic>
      <p:pic>
        <p:nvPicPr>
          <p:cNvPr id="6" name="Imagen 5">
            <a:extLst>
              <a:ext uri="{FF2B5EF4-FFF2-40B4-BE49-F238E27FC236}">
                <a16:creationId xmlns:a16="http://schemas.microsoft.com/office/drawing/2014/main" id="{28C34EB8-B4E5-49DA-83AB-81E20D8B2EF5}"/>
              </a:ext>
            </a:extLst>
          </p:cNvPr>
          <p:cNvPicPr>
            <a:picLocks noChangeAspect="1"/>
          </p:cNvPicPr>
          <p:nvPr/>
        </p:nvPicPr>
        <p:blipFill>
          <a:blip r:embed="rId4"/>
          <a:stretch>
            <a:fillRect/>
          </a:stretch>
        </p:blipFill>
        <p:spPr>
          <a:xfrm>
            <a:off x="6180190" y="1383122"/>
            <a:ext cx="2903876" cy="2162155"/>
          </a:xfrm>
          <a:prstGeom prst="rect">
            <a:avLst/>
          </a:prstGeom>
        </p:spPr>
      </p:pic>
      <p:pic>
        <p:nvPicPr>
          <p:cNvPr id="8" name="Imagen 7">
            <a:extLst>
              <a:ext uri="{FF2B5EF4-FFF2-40B4-BE49-F238E27FC236}">
                <a16:creationId xmlns:a16="http://schemas.microsoft.com/office/drawing/2014/main" id="{4AC3990F-7578-45C4-AF28-246C8D983DD6}"/>
              </a:ext>
            </a:extLst>
          </p:cNvPr>
          <p:cNvPicPr>
            <a:picLocks noChangeAspect="1"/>
          </p:cNvPicPr>
          <p:nvPr/>
        </p:nvPicPr>
        <p:blipFill>
          <a:blip r:embed="rId5"/>
          <a:stretch>
            <a:fillRect/>
          </a:stretch>
        </p:blipFill>
        <p:spPr>
          <a:xfrm>
            <a:off x="3485120" y="3787173"/>
            <a:ext cx="2827265" cy="1127858"/>
          </a:xfrm>
          <a:prstGeom prst="rect">
            <a:avLst/>
          </a:prstGeom>
        </p:spPr>
      </p:pic>
      <p:pic>
        <p:nvPicPr>
          <p:cNvPr id="10" name="Imagen 9">
            <a:extLst>
              <a:ext uri="{FF2B5EF4-FFF2-40B4-BE49-F238E27FC236}">
                <a16:creationId xmlns:a16="http://schemas.microsoft.com/office/drawing/2014/main" id="{D145086E-E03A-4CD8-A6ED-EB3CD9B64B02}"/>
              </a:ext>
            </a:extLst>
          </p:cNvPr>
          <p:cNvPicPr>
            <a:picLocks noChangeAspect="1"/>
          </p:cNvPicPr>
          <p:nvPr/>
        </p:nvPicPr>
        <p:blipFill>
          <a:blip r:embed="rId6"/>
          <a:stretch>
            <a:fillRect/>
          </a:stretch>
        </p:blipFill>
        <p:spPr>
          <a:xfrm>
            <a:off x="6427906" y="3692650"/>
            <a:ext cx="2488516" cy="9851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11.Manejo de vistas.</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Marcador de texto 2">
            <a:extLst>
              <a:ext uri="{FF2B5EF4-FFF2-40B4-BE49-F238E27FC236}">
                <a16:creationId xmlns:a16="http://schemas.microsoft.com/office/drawing/2014/main" id="{0680D812-7529-4404-A72A-54C780E7C86F}"/>
              </a:ext>
            </a:extLst>
          </p:cNvPr>
          <p:cNvSpPr>
            <a:spLocks noGrp="1"/>
          </p:cNvSpPr>
          <p:nvPr>
            <p:ph type="body" idx="1"/>
          </p:nvPr>
        </p:nvSpPr>
        <p:spPr>
          <a:xfrm>
            <a:off x="0" y="1008000"/>
            <a:ext cx="2865600" cy="3571200"/>
          </a:xfrm>
        </p:spPr>
        <p:txBody>
          <a:bodyPr/>
          <a:lstStyle/>
          <a:p>
            <a:pPr marL="155575" indent="0">
              <a:buNone/>
            </a:pPr>
            <a:r>
              <a:rPr lang="es-ES" dirty="0"/>
              <a:t>○ Crear una consulta SQL para lo siguiente. </a:t>
            </a:r>
          </a:p>
          <a:p>
            <a:pPr marL="155575" indent="0">
              <a:buNone/>
            </a:pPr>
            <a:r>
              <a:rPr lang="es-ES" dirty="0"/>
              <a:t>■ La consulta de la vista debe reflejar como campos:</a:t>
            </a:r>
          </a:p>
          <a:p>
            <a:pPr marL="155575" indent="0">
              <a:buNone/>
            </a:pPr>
            <a:r>
              <a:rPr lang="es-ES" dirty="0"/>
              <a:t> 1. nombres y apellidos concatenados</a:t>
            </a:r>
          </a:p>
          <a:p>
            <a:pPr marL="155575" indent="0">
              <a:buNone/>
            </a:pPr>
            <a:r>
              <a:rPr lang="es-ES" dirty="0"/>
              <a:t> 2. la edad </a:t>
            </a:r>
          </a:p>
          <a:p>
            <a:pPr marL="155575" indent="0">
              <a:buNone/>
            </a:pPr>
            <a:r>
              <a:rPr lang="es-ES" dirty="0"/>
              <a:t>3. fecha de nacimiento. </a:t>
            </a:r>
          </a:p>
          <a:p>
            <a:pPr marL="155575" indent="0">
              <a:buNone/>
            </a:pPr>
            <a:r>
              <a:rPr lang="es-ES" dirty="0"/>
              <a:t>4. Nombre del proyecto</a:t>
            </a:r>
          </a:p>
          <a:p>
            <a:pPr marL="155575" indent="0">
              <a:buNone/>
            </a:pPr>
            <a:endParaRPr lang="es-ES" dirty="0"/>
          </a:p>
          <a:p>
            <a:pPr marL="155575" indent="0">
              <a:buNone/>
            </a:pPr>
            <a:r>
              <a:rPr lang="es-ES" dirty="0"/>
              <a:t> ○ Obtener todas las personas del sexo femenino que hayan nacido en el departamento de El Alto en donde la fecha de nacimiento sea:</a:t>
            </a:r>
          </a:p>
          <a:p>
            <a:pPr marL="155575" indent="0">
              <a:buNone/>
            </a:pPr>
            <a:endParaRPr lang="es-ES" dirty="0"/>
          </a:p>
          <a:p>
            <a:pPr marL="155575" indent="0">
              <a:buNone/>
            </a:pPr>
            <a:r>
              <a:rPr lang="es-ES" dirty="0"/>
              <a:t> 1. </a:t>
            </a:r>
            <a:r>
              <a:rPr lang="es-ES" dirty="0" err="1"/>
              <a:t>fecha_nac</a:t>
            </a:r>
            <a:r>
              <a:rPr lang="es-ES" dirty="0"/>
              <a:t> = '2000-10-10'</a:t>
            </a:r>
            <a:endParaRPr lang="es-BO" dirty="0"/>
          </a:p>
        </p:txBody>
      </p:sp>
      <p:pic>
        <p:nvPicPr>
          <p:cNvPr id="5" name="Imagen 4">
            <a:extLst>
              <a:ext uri="{FF2B5EF4-FFF2-40B4-BE49-F238E27FC236}">
                <a16:creationId xmlns:a16="http://schemas.microsoft.com/office/drawing/2014/main" id="{03A30B05-E649-45D7-9DEF-BEB1E312F8D6}"/>
              </a:ext>
            </a:extLst>
          </p:cNvPr>
          <p:cNvPicPr>
            <a:picLocks noChangeAspect="1"/>
          </p:cNvPicPr>
          <p:nvPr/>
        </p:nvPicPr>
        <p:blipFill>
          <a:blip r:embed="rId3"/>
          <a:stretch>
            <a:fillRect/>
          </a:stretch>
        </p:blipFill>
        <p:spPr>
          <a:xfrm>
            <a:off x="1142453" y="4138420"/>
            <a:ext cx="7780694" cy="518205"/>
          </a:xfrm>
          <a:prstGeom prst="rect">
            <a:avLst/>
          </a:prstGeom>
        </p:spPr>
      </p:pic>
      <p:pic>
        <p:nvPicPr>
          <p:cNvPr id="7" name="Imagen 6">
            <a:extLst>
              <a:ext uri="{FF2B5EF4-FFF2-40B4-BE49-F238E27FC236}">
                <a16:creationId xmlns:a16="http://schemas.microsoft.com/office/drawing/2014/main" id="{1AB15513-1CD8-4E92-A983-277C916C32A5}"/>
              </a:ext>
            </a:extLst>
          </p:cNvPr>
          <p:cNvPicPr>
            <a:picLocks noChangeAspect="1"/>
          </p:cNvPicPr>
          <p:nvPr/>
        </p:nvPicPr>
        <p:blipFill>
          <a:blip r:embed="rId4"/>
          <a:stretch>
            <a:fillRect/>
          </a:stretch>
        </p:blipFill>
        <p:spPr>
          <a:xfrm>
            <a:off x="2509264" y="1417427"/>
            <a:ext cx="6264566" cy="12440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20" name="CuadroTexto 19">
            <a:extLst>
              <a:ext uri="{FF2B5EF4-FFF2-40B4-BE49-F238E27FC236}">
                <a16:creationId xmlns:a16="http://schemas.microsoft.com/office/drawing/2014/main" id="{C38DF31C-A32A-4F98-A49B-A774AE73A358}"/>
              </a:ext>
            </a:extLst>
          </p:cNvPr>
          <p:cNvSpPr txBox="1"/>
          <p:nvPr/>
        </p:nvSpPr>
        <p:spPr>
          <a:xfrm>
            <a:off x="0" y="4399200"/>
            <a:ext cx="5781600" cy="584775"/>
          </a:xfrm>
          <a:prstGeom prst="rect">
            <a:avLst/>
          </a:prstGeom>
          <a:noFill/>
        </p:spPr>
        <p:txBody>
          <a:bodyPr wrap="square" rtlCol="0">
            <a:spAutoFit/>
          </a:bodyPr>
          <a:lstStyle/>
          <a:p>
            <a:r>
              <a:rPr lang="es-BO" sz="3200" dirty="0">
                <a:solidFill>
                  <a:schemeClr val="accent1">
                    <a:lumMod val="75000"/>
                  </a:schemeClr>
                </a:solidFill>
              </a:rPr>
              <a:t>12.Manejo de TRIGGERS </a:t>
            </a:r>
            <a:r>
              <a:rPr lang="es-BO" dirty="0"/>
              <a:t>I</a:t>
            </a:r>
          </a:p>
        </p:txBody>
      </p:sp>
      <p:sp>
        <p:nvSpPr>
          <p:cNvPr id="21" name="CuadroTexto 20">
            <a:extLst>
              <a:ext uri="{FF2B5EF4-FFF2-40B4-BE49-F238E27FC236}">
                <a16:creationId xmlns:a16="http://schemas.microsoft.com/office/drawing/2014/main" id="{04C87DBD-5871-460A-ACAF-2ECC0673EE45}"/>
              </a:ext>
            </a:extLst>
          </p:cNvPr>
          <p:cNvSpPr txBox="1"/>
          <p:nvPr/>
        </p:nvSpPr>
        <p:spPr>
          <a:xfrm>
            <a:off x="108000" y="1303200"/>
            <a:ext cx="4608000" cy="3108543"/>
          </a:xfrm>
          <a:prstGeom prst="rect">
            <a:avLst/>
          </a:prstGeom>
          <a:noFill/>
        </p:spPr>
        <p:txBody>
          <a:bodyPr wrap="square" rtlCol="0">
            <a:spAutoFit/>
          </a:bodyPr>
          <a:lstStyle/>
          <a:p>
            <a:r>
              <a:rPr lang="es-ES" dirty="0">
                <a:solidFill>
                  <a:schemeClr val="bg1"/>
                </a:solidFill>
              </a:rPr>
              <a:t>○ Crear TRIGGERS </a:t>
            </a:r>
            <a:r>
              <a:rPr lang="es-ES" dirty="0" err="1">
                <a:solidFill>
                  <a:schemeClr val="bg1"/>
                </a:solidFill>
              </a:rPr>
              <a:t>Before</a:t>
            </a:r>
            <a:r>
              <a:rPr lang="es-ES" dirty="0">
                <a:solidFill>
                  <a:schemeClr val="bg1"/>
                </a:solidFill>
              </a:rPr>
              <a:t> or After para INSERT y UPDATE aplicado a la tabla PROYECTO </a:t>
            </a:r>
          </a:p>
          <a:p>
            <a:endParaRPr lang="es-ES" dirty="0">
              <a:solidFill>
                <a:schemeClr val="bg1"/>
              </a:solidFill>
            </a:endParaRPr>
          </a:p>
          <a:p>
            <a:r>
              <a:rPr lang="es-ES" dirty="0">
                <a:solidFill>
                  <a:schemeClr val="bg1"/>
                </a:solidFill>
              </a:rPr>
              <a:t>■ </a:t>
            </a:r>
            <a:r>
              <a:rPr lang="es-ES" dirty="0" err="1">
                <a:solidFill>
                  <a:schemeClr val="bg1"/>
                </a:solidFill>
              </a:rPr>
              <a:t>Debera</a:t>
            </a:r>
            <a:r>
              <a:rPr lang="es-ES" dirty="0">
                <a:solidFill>
                  <a:schemeClr val="bg1"/>
                </a:solidFill>
              </a:rPr>
              <a:t> de crear 2 </a:t>
            </a:r>
            <a:r>
              <a:rPr lang="es-ES" dirty="0" err="1">
                <a:solidFill>
                  <a:schemeClr val="bg1"/>
                </a:solidFill>
              </a:rPr>
              <a:t>triggers</a:t>
            </a:r>
            <a:r>
              <a:rPr lang="es-ES" dirty="0">
                <a:solidFill>
                  <a:schemeClr val="bg1"/>
                </a:solidFill>
              </a:rPr>
              <a:t> </a:t>
            </a:r>
            <a:r>
              <a:rPr lang="es-ES" dirty="0" err="1">
                <a:solidFill>
                  <a:schemeClr val="bg1"/>
                </a:solidFill>
              </a:rPr>
              <a:t>minimamente</a:t>
            </a:r>
            <a:r>
              <a:rPr lang="es-ES" dirty="0">
                <a:solidFill>
                  <a:schemeClr val="bg1"/>
                </a:solidFill>
              </a:rPr>
              <a:t>. </a:t>
            </a:r>
          </a:p>
          <a:p>
            <a:r>
              <a:rPr lang="es-ES" dirty="0">
                <a:solidFill>
                  <a:schemeClr val="bg1"/>
                </a:solidFill>
              </a:rPr>
              <a:t>○ Agregar un nuevo campo a la tabla PROYECTO.</a:t>
            </a:r>
          </a:p>
          <a:p>
            <a:r>
              <a:rPr lang="es-ES" dirty="0">
                <a:solidFill>
                  <a:schemeClr val="bg1"/>
                </a:solidFill>
              </a:rPr>
              <a:t> ■ El campo debe llamarse ESTADO 6 </a:t>
            </a:r>
          </a:p>
          <a:p>
            <a:r>
              <a:rPr lang="es-ES" dirty="0">
                <a:solidFill>
                  <a:schemeClr val="bg1"/>
                </a:solidFill>
              </a:rPr>
              <a:t>○ Actualmente solo se tiene habilitados ciertos tipos de proyectos. </a:t>
            </a:r>
          </a:p>
          <a:p>
            <a:r>
              <a:rPr lang="es-ES" dirty="0">
                <a:solidFill>
                  <a:schemeClr val="bg1"/>
                </a:solidFill>
              </a:rPr>
              <a:t>■ EDUCACION, FORESTACION y CULTURA </a:t>
            </a:r>
          </a:p>
          <a:p>
            <a:r>
              <a:rPr lang="es-ES" dirty="0">
                <a:solidFill>
                  <a:schemeClr val="bg1"/>
                </a:solidFill>
              </a:rPr>
              <a:t>○ Si al hacer </a:t>
            </a:r>
            <a:r>
              <a:rPr lang="es-ES" dirty="0" err="1">
                <a:solidFill>
                  <a:schemeClr val="bg1"/>
                </a:solidFill>
              </a:rPr>
              <a:t>insert</a:t>
            </a:r>
            <a:r>
              <a:rPr lang="es-ES" dirty="0">
                <a:solidFill>
                  <a:schemeClr val="bg1"/>
                </a:solidFill>
              </a:rPr>
              <a:t> o </a:t>
            </a:r>
            <a:r>
              <a:rPr lang="es-ES" dirty="0" err="1">
                <a:solidFill>
                  <a:schemeClr val="bg1"/>
                </a:solidFill>
              </a:rPr>
              <a:t>update</a:t>
            </a:r>
            <a:r>
              <a:rPr lang="es-ES" dirty="0">
                <a:solidFill>
                  <a:schemeClr val="bg1"/>
                </a:solidFill>
              </a:rPr>
              <a:t> en el campo </a:t>
            </a:r>
            <a:r>
              <a:rPr lang="es-ES" dirty="0" err="1">
                <a:solidFill>
                  <a:schemeClr val="bg1"/>
                </a:solidFill>
              </a:rPr>
              <a:t>tipoProy</a:t>
            </a:r>
            <a:r>
              <a:rPr lang="es-ES" dirty="0">
                <a:solidFill>
                  <a:schemeClr val="bg1"/>
                </a:solidFill>
              </a:rPr>
              <a:t> llega los valores EDUCACION, FORESTACIÓN o CULTURA, en el campo ESTADO colocar el valor ACTIVO. Sin embargo se </a:t>
            </a:r>
            <a:r>
              <a:rPr lang="es-ES" dirty="0" err="1">
                <a:solidFill>
                  <a:schemeClr val="bg1"/>
                </a:solidFill>
              </a:rPr>
              <a:t>llegat</a:t>
            </a:r>
            <a:r>
              <a:rPr lang="es-ES" dirty="0">
                <a:solidFill>
                  <a:schemeClr val="bg1"/>
                </a:solidFill>
              </a:rPr>
              <a:t> un tipo de proyecto distinto colocar INACTIVO</a:t>
            </a:r>
            <a:endParaRPr lang="es-BO" dirty="0">
              <a:solidFill>
                <a:schemeClr val="bg1"/>
              </a:solidFill>
            </a:endParaRPr>
          </a:p>
        </p:txBody>
      </p:sp>
      <p:pic>
        <p:nvPicPr>
          <p:cNvPr id="23" name="Imagen 22">
            <a:extLst>
              <a:ext uri="{FF2B5EF4-FFF2-40B4-BE49-F238E27FC236}">
                <a16:creationId xmlns:a16="http://schemas.microsoft.com/office/drawing/2014/main" id="{4BA30A44-70E6-4C34-8088-3B787A8AC7A4}"/>
              </a:ext>
            </a:extLst>
          </p:cNvPr>
          <p:cNvPicPr>
            <a:picLocks noChangeAspect="1"/>
          </p:cNvPicPr>
          <p:nvPr/>
        </p:nvPicPr>
        <p:blipFill>
          <a:blip r:embed="rId3"/>
          <a:stretch>
            <a:fillRect/>
          </a:stretch>
        </p:blipFill>
        <p:spPr>
          <a:xfrm>
            <a:off x="4265137" y="159526"/>
            <a:ext cx="2927663" cy="1673918"/>
          </a:xfrm>
          <a:prstGeom prst="rect">
            <a:avLst/>
          </a:prstGeom>
        </p:spPr>
      </p:pic>
      <p:pic>
        <p:nvPicPr>
          <p:cNvPr id="25" name="Imagen 24">
            <a:extLst>
              <a:ext uri="{FF2B5EF4-FFF2-40B4-BE49-F238E27FC236}">
                <a16:creationId xmlns:a16="http://schemas.microsoft.com/office/drawing/2014/main" id="{EE974992-89F4-4C0C-9ADC-A4D0730F42C9}"/>
              </a:ext>
            </a:extLst>
          </p:cNvPr>
          <p:cNvPicPr>
            <a:picLocks noChangeAspect="1"/>
          </p:cNvPicPr>
          <p:nvPr/>
        </p:nvPicPr>
        <p:blipFill>
          <a:blip r:embed="rId4"/>
          <a:stretch>
            <a:fillRect/>
          </a:stretch>
        </p:blipFill>
        <p:spPr>
          <a:xfrm>
            <a:off x="6342785" y="1921179"/>
            <a:ext cx="2693215" cy="1388878"/>
          </a:xfrm>
          <a:prstGeom prst="rect">
            <a:avLst/>
          </a:prstGeom>
        </p:spPr>
      </p:pic>
      <p:pic>
        <p:nvPicPr>
          <p:cNvPr id="27" name="Imagen 26">
            <a:extLst>
              <a:ext uri="{FF2B5EF4-FFF2-40B4-BE49-F238E27FC236}">
                <a16:creationId xmlns:a16="http://schemas.microsoft.com/office/drawing/2014/main" id="{5127CAAD-235C-47F0-AF6F-BFE3632AE209}"/>
              </a:ext>
            </a:extLst>
          </p:cNvPr>
          <p:cNvPicPr>
            <a:picLocks noChangeAspect="1"/>
          </p:cNvPicPr>
          <p:nvPr/>
        </p:nvPicPr>
        <p:blipFill>
          <a:blip r:embed="rId5"/>
          <a:stretch>
            <a:fillRect/>
          </a:stretch>
        </p:blipFill>
        <p:spPr>
          <a:xfrm>
            <a:off x="4480912" y="3545686"/>
            <a:ext cx="4343776" cy="85351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Subtítulo 2">
            <a:extLst>
              <a:ext uri="{FF2B5EF4-FFF2-40B4-BE49-F238E27FC236}">
                <a16:creationId xmlns:a16="http://schemas.microsoft.com/office/drawing/2014/main" id="{1D652A44-1B38-4D48-A1B8-3795978A6E64}"/>
              </a:ext>
            </a:extLst>
          </p:cNvPr>
          <p:cNvSpPr>
            <a:spLocks noGrp="1"/>
          </p:cNvSpPr>
          <p:nvPr>
            <p:ph type="subTitle" idx="1"/>
          </p:nvPr>
        </p:nvSpPr>
        <p:spPr>
          <a:xfrm>
            <a:off x="391800" y="4384800"/>
            <a:ext cx="4180200" cy="464700"/>
          </a:xfrm>
        </p:spPr>
        <p:txBody>
          <a:bodyPr/>
          <a:lstStyle/>
          <a:p>
            <a:r>
              <a:rPr lang="da-DK" sz="2400" dirty="0"/>
              <a:t>13.Manejo de Triggers II</a:t>
            </a:r>
            <a:endParaRPr lang="es-BO" sz="2400" dirty="0"/>
          </a:p>
        </p:txBody>
      </p:sp>
      <p:sp>
        <p:nvSpPr>
          <p:cNvPr id="5" name="Título 4">
            <a:extLst>
              <a:ext uri="{FF2B5EF4-FFF2-40B4-BE49-F238E27FC236}">
                <a16:creationId xmlns:a16="http://schemas.microsoft.com/office/drawing/2014/main" id="{3ED2F466-844A-4048-A740-187A637A173C}"/>
              </a:ext>
            </a:extLst>
          </p:cNvPr>
          <p:cNvSpPr>
            <a:spLocks noGrp="1"/>
          </p:cNvSpPr>
          <p:nvPr>
            <p:ph type="ctrTitle"/>
          </p:nvPr>
        </p:nvSpPr>
        <p:spPr>
          <a:xfrm>
            <a:off x="70891" y="294000"/>
            <a:ext cx="3693600" cy="3816000"/>
          </a:xfrm>
        </p:spPr>
        <p:txBody>
          <a:bodyPr/>
          <a:lstStyle/>
          <a:p>
            <a:r>
              <a:rPr lang="es-ES" sz="1600" dirty="0"/>
              <a:t>○ El trigger debe de llamarse </a:t>
            </a:r>
            <a:r>
              <a:rPr lang="es-ES" sz="1600" dirty="0" err="1"/>
              <a:t>calculaEdad</a:t>
            </a:r>
            <a:r>
              <a:rPr lang="es-ES" sz="1600" dirty="0"/>
              <a:t>.</a:t>
            </a:r>
            <a:br>
              <a:rPr lang="es-ES" sz="1600" dirty="0"/>
            </a:br>
            <a:br>
              <a:rPr lang="es-ES" sz="1600" dirty="0"/>
            </a:br>
            <a:r>
              <a:rPr lang="es-ES" sz="1600" dirty="0"/>
              <a:t> ○ El evento debe de ejecutarse en un BEFORE INSERT. </a:t>
            </a:r>
            <a:br>
              <a:rPr lang="es-ES" sz="1600" dirty="0"/>
            </a:br>
            <a:br>
              <a:rPr lang="es-ES" sz="1600" dirty="0"/>
            </a:br>
            <a:r>
              <a:rPr lang="es-ES" sz="1600" dirty="0"/>
              <a:t>○ Cada vez que se inserta un registro en la tabla PERSONA, el trigger debe de calcular la edad en función a la fecha de nacimiento. ○ Adjuntar el código SQL generado y una imagen de su correcto funcionamiento</a:t>
            </a:r>
            <a:r>
              <a:rPr lang="es-ES" sz="2800" dirty="0"/>
              <a:t>.</a:t>
            </a:r>
            <a:endParaRPr lang="es-BO" sz="2800" dirty="0"/>
          </a:p>
        </p:txBody>
      </p:sp>
      <p:pic>
        <p:nvPicPr>
          <p:cNvPr id="8" name="Imagen 7">
            <a:extLst>
              <a:ext uri="{FF2B5EF4-FFF2-40B4-BE49-F238E27FC236}">
                <a16:creationId xmlns:a16="http://schemas.microsoft.com/office/drawing/2014/main" id="{B74F612A-3C5A-4513-8EE7-DAF286187F49}"/>
              </a:ext>
            </a:extLst>
          </p:cNvPr>
          <p:cNvPicPr>
            <a:picLocks noChangeAspect="1"/>
          </p:cNvPicPr>
          <p:nvPr/>
        </p:nvPicPr>
        <p:blipFill>
          <a:blip r:embed="rId3"/>
          <a:stretch>
            <a:fillRect/>
          </a:stretch>
        </p:blipFill>
        <p:spPr>
          <a:xfrm>
            <a:off x="3764491" y="218835"/>
            <a:ext cx="5192310" cy="1878180"/>
          </a:xfrm>
          <a:prstGeom prst="rect">
            <a:avLst/>
          </a:prstGeom>
        </p:spPr>
      </p:pic>
      <p:pic>
        <p:nvPicPr>
          <p:cNvPr id="11" name="Imagen 10">
            <a:extLst>
              <a:ext uri="{FF2B5EF4-FFF2-40B4-BE49-F238E27FC236}">
                <a16:creationId xmlns:a16="http://schemas.microsoft.com/office/drawing/2014/main" id="{9C71A3F3-1497-4065-97FB-789E24C9904D}"/>
              </a:ext>
            </a:extLst>
          </p:cNvPr>
          <p:cNvPicPr>
            <a:picLocks noChangeAspect="1"/>
          </p:cNvPicPr>
          <p:nvPr/>
        </p:nvPicPr>
        <p:blipFill>
          <a:blip r:embed="rId4"/>
          <a:stretch>
            <a:fillRect/>
          </a:stretch>
        </p:blipFill>
        <p:spPr>
          <a:xfrm>
            <a:off x="3671055" y="3046486"/>
            <a:ext cx="5472945" cy="8847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dirty="0"/>
              <a:t>14.Manejo de TRIGGERS III.</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Marcador de texto 2">
            <a:extLst>
              <a:ext uri="{FF2B5EF4-FFF2-40B4-BE49-F238E27FC236}">
                <a16:creationId xmlns:a16="http://schemas.microsoft.com/office/drawing/2014/main" id="{E5836B89-24BF-4AC5-A138-932F392F5ED0}"/>
              </a:ext>
            </a:extLst>
          </p:cNvPr>
          <p:cNvSpPr>
            <a:spLocks noGrp="1"/>
          </p:cNvSpPr>
          <p:nvPr>
            <p:ph type="body" idx="1"/>
          </p:nvPr>
        </p:nvSpPr>
        <p:spPr>
          <a:xfrm>
            <a:off x="110500" y="1417427"/>
            <a:ext cx="2265500" cy="3579373"/>
          </a:xfrm>
        </p:spPr>
        <p:txBody>
          <a:bodyPr/>
          <a:lstStyle/>
          <a:p>
            <a:pPr marL="139700" indent="0">
              <a:buNone/>
            </a:pPr>
            <a:r>
              <a:rPr lang="es-ES" sz="1200" dirty="0"/>
              <a:t>○ Crear otra tabla con los mismos campos de la tabla persona(Excepto el </a:t>
            </a:r>
            <a:r>
              <a:rPr lang="es-ES" sz="1200" dirty="0" err="1"/>
              <a:t>primary</a:t>
            </a:r>
            <a:r>
              <a:rPr lang="es-ES" sz="1200" dirty="0"/>
              <a:t> </a:t>
            </a:r>
            <a:r>
              <a:rPr lang="es-ES" sz="1200" dirty="0" err="1"/>
              <a:t>key</a:t>
            </a:r>
            <a:r>
              <a:rPr lang="es-ES" sz="1200" dirty="0"/>
              <a:t> </a:t>
            </a:r>
            <a:r>
              <a:rPr lang="es-ES" sz="1200" dirty="0" err="1"/>
              <a:t>id_per</a:t>
            </a:r>
            <a:r>
              <a:rPr lang="es-ES" sz="1200" dirty="0"/>
              <a:t>). </a:t>
            </a:r>
          </a:p>
          <a:p>
            <a:pPr marL="139700" indent="0">
              <a:buNone/>
            </a:pPr>
            <a:r>
              <a:rPr lang="es-ES" sz="1200" dirty="0"/>
              <a:t>■ No es necesario que tenga PRIMARY KEY. </a:t>
            </a:r>
          </a:p>
          <a:p>
            <a:pPr marL="139700" indent="0">
              <a:buNone/>
            </a:pPr>
            <a:r>
              <a:rPr lang="es-ES" sz="1200" dirty="0"/>
              <a:t>○ Cada vez que se haga un INSERT a la tabla persona estos mismos valores deben insertarse a la tabla copia. </a:t>
            </a:r>
          </a:p>
          <a:p>
            <a:pPr marL="139700" indent="0">
              <a:buNone/>
            </a:pPr>
            <a:r>
              <a:rPr lang="es-ES" sz="1200" dirty="0"/>
              <a:t>○ Para resolver esto deberá de crear un trigger </a:t>
            </a:r>
            <a:r>
              <a:rPr lang="es-ES" sz="1200" dirty="0" err="1"/>
              <a:t>before</a:t>
            </a:r>
            <a:r>
              <a:rPr lang="es-ES" sz="1200" dirty="0"/>
              <a:t> </a:t>
            </a:r>
            <a:r>
              <a:rPr lang="es-ES" sz="1200" dirty="0" err="1"/>
              <a:t>insert</a:t>
            </a:r>
            <a:r>
              <a:rPr lang="es-ES" sz="1200" dirty="0"/>
              <a:t> para la tabla PERSONA. ○ Adjuntar el código SQL generado y una imagen de su correcto funcionamiento.</a:t>
            </a:r>
            <a:endParaRPr lang="es-BO" sz="1200" dirty="0"/>
          </a:p>
        </p:txBody>
      </p:sp>
      <p:pic>
        <p:nvPicPr>
          <p:cNvPr id="5" name="Imagen 4">
            <a:extLst>
              <a:ext uri="{FF2B5EF4-FFF2-40B4-BE49-F238E27FC236}">
                <a16:creationId xmlns:a16="http://schemas.microsoft.com/office/drawing/2014/main" id="{171D7D5B-61B9-4D9B-B59B-80E0D655A34D}"/>
              </a:ext>
            </a:extLst>
          </p:cNvPr>
          <p:cNvPicPr>
            <a:picLocks noChangeAspect="1"/>
          </p:cNvPicPr>
          <p:nvPr/>
        </p:nvPicPr>
        <p:blipFill>
          <a:blip r:embed="rId3"/>
          <a:stretch>
            <a:fillRect/>
          </a:stretch>
        </p:blipFill>
        <p:spPr>
          <a:xfrm>
            <a:off x="2407700" y="1433448"/>
            <a:ext cx="2040000" cy="1683000"/>
          </a:xfrm>
          <a:prstGeom prst="rect">
            <a:avLst/>
          </a:prstGeom>
        </p:spPr>
      </p:pic>
      <p:pic>
        <p:nvPicPr>
          <p:cNvPr id="7" name="Imagen 6">
            <a:extLst>
              <a:ext uri="{FF2B5EF4-FFF2-40B4-BE49-F238E27FC236}">
                <a16:creationId xmlns:a16="http://schemas.microsoft.com/office/drawing/2014/main" id="{CAC9918A-824B-422F-A581-D29BF8ED49FE}"/>
              </a:ext>
            </a:extLst>
          </p:cNvPr>
          <p:cNvPicPr>
            <a:picLocks noChangeAspect="1"/>
          </p:cNvPicPr>
          <p:nvPr/>
        </p:nvPicPr>
        <p:blipFill>
          <a:blip r:embed="rId4"/>
          <a:stretch>
            <a:fillRect/>
          </a:stretch>
        </p:blipFill>
        <p:spPr>
          <a:xfrm>
            <a:off x="2473202" y="3228337"/>
            <a:ext cx="5914798" cy="1057478"/>
          </a:xfrm>
          <a:prstGeom prst="rect">
            <a:avLst/>
          </a:prstGeom>
        </p:spPr>
      </p:pic>
      <p:pic>
        <p:nvPicPr>
          <p:cNvPr id="9" name="Imagen 8">
            <a:extLst>
              <a:ext uri="{FF2B5EF4-FFF2-40B4-BE49-F238E27FC236}">
                <a16:creationId xmlns:a16="http://schemas.microsoft.com/office/drawing/2014/main" id="{3BD778E5-2D17-41DE-ADDE-8F3B4BADD567}"/>
              </a:ext>
            </a:extLst>
          </p:cNvPr>
          <p:cNvPicPr>
            <a:picLocks noChangeAspect="1"/>
          </p:cNvPicPr>
          <p:nvPr/>
        </p:nvPicPr>
        <p:blipFill>
          <a:blip r:embed="rId5"/>
          <a:stretch>
            <a:fillRect/>
          </a:stretch>
        </p:blipFill>
        <p:spPr>
          <a:xfrm>
            <a:off x="2376000" y="4316817"/>
            <a:ext cx="6537600" cy="506534"/>
          </a:xfrm>
          <a:prstGeom prst="rect">
            <a:avLst/>
          </a:prstGeom>
        </p:spPr>
      </p:pic>
      <p:pic>
        <p:nvPicPr>
          <p:cNvPr id="11" name="Imagen 10">
            <a:extLst>
              <a:ext uri="{FF2B5EF4-FFF2-40B4-BE49-F238E27FC236}">
                <a16:creationId xmlns:a16="http://schemas.microsoft.com/office/drawing/2014/main" id="{0429226F-642D-4186-96F5-095E5D850EB2}"/>
              </a:ext>
            </a:extLst>
          </p:cNvPr>
          <p:cNvPicPr>
            <a:picLocks noChangeAspect="1"/>
          </p:cNvPicPr>
          <p:nvPr/>
        </p:nvPicPr>
        <p:blipFill>
          <a:blip r:embed="rId6"/>
          <a:stretch>
            <a:fillRect/>
          </a:stretch>
        </p:blipFill>
        <p:spPr>
          <a:xfrm>
            <a:off x="4572000" y="1311114"/>
            <a:ext cx="4207001" cy="1683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439200" y="445024"/>
            <a:ext cx="5450400" cy="1153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15.Crear una consulta SQL que haga uso de todas las tablas.</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CuadroTexto 18">
            <a:extLst>
              <a:ext uri="{FF2B5EF4-FFF2-40B4-BE49-F238E27FC236}">
                <a16:creationId xmlns:a16="http://schemas.microsoft.com/office/drawing/2014/main" id="{40B2B6E1-C4DF-4F93-A378-AE6EE9718B9A}"/>
              </a:ext>
            </a:extLst>
          </p:cNvPr>
          <p:cNvSpPr txBox="1"/>
          <p:nvPr/>
        </p:nvSpPr>
        <p:spPr>
          <a:xfrm>
            <a:off x="2286000" y="1447016"/>
            <a:ext cx="4572000" cy="307777"/>
          </a:xfrm>
          <a:prstGeom prst="rect">
            <a:avLst/>
          </a:prstGeom>
          <a:noFill/>
        </p:spPr>
        <p:txBody>
          <a:bodyPr wrap="square">
            <a:spAutoFit/>
          </a:bodyPr>
          <a:lstStyle/>
          <a:p>
            <a:endParaRPr lang="es-BO" dirty="0"/>
          </a:p>
        </p:txBody>
      </p:sp>
      <p:pic>
        <p:nvPicPr>
          <p:cNvPr id="12" name="Imagen 11">
            <a:extLst>
              <a:ext uri="{FF2B5EF4-FFF2-40B4-BE49-F238E27FC236}">
                <a16:creationId xmlns:a16="http://schemas.microsoft.com/office/drawing/2014/main" id="{95B8EE63-1A5B-433A-BBC3-B5D1BABD20AD}"/>
              </a:ext>
            </a:extLst>
          </p:cNvPr>
          <p:cNvPicPr>
            <a:picLocks noChangeAspect="1"/>
          </p:cNvPicPr>
          <p:nvPr/>
        </p:nvPicPr>
        <p:blipFill>
          <a:blip r:embed="rId3"/>
          <a:stretch>
            <a:fillRect/>
          </a:stretch>
        </p:blipFill>
        <p:spPr>
          <a:xfrm>
            <a:off x="1692561" y="2097400"/>
            <a:ext cx="4859439" cy="20587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2" name="CuadroTexto 1">
            <a:extLst>
              <a:ext uri="{FF2B5EF4-FFF2-40B4-BE49-F238E27FC236}">
                <a16:creationId xmlns:a16="http://schemas.microsoft.com/office/drawing/2014/main" id="{40494BC6-B56D-431D-A662-0CC8B5F0ED03}"/>
              </a:ext>
            </a:extLst>
          </p:cNvPr>
          <p:cNvSpPr txBox="1"/>
          <p:nvPr/>
        </p:nvSpPr>
        <p:spPr>
          <a:xfrm>
            <a:off x="3438000" y="2289600"/>
            <a:ext cx="2268000" cy="830997"/>
          </a:xfrm>
          <a:prstGeom prst="rect">
            <a:avLst/>
          </a:prstGeom>
          <a:noFill/>
        </p:spPr>
        <p:txBody>
          <a:bodyPr wrap="square" rtlCol="0">
            <a:spAutoFit/>
          </a:bodyPr>
          <a:lstStyle/>
          <a:p>
            <a:r>
              <a:rPr lang="en-US" sz="4800" dirty="0">
                <a:solidFill>
                  <a:schemeClr val="bg1"/>
                </a:solidFill>
              </a:rPr>
              <a:t>ADIOS</a:t>
            </a:r>
            <a:endParaRPr lang="es-BO" sz="4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0331" y="3150847"/>
            <a:ext cx="3068700" cy="12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Manejo de Conceptos </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9EAF8-059D-4568-949B-B06EB187019C}"/>
              </a:ext>
            </a:extLst>
          </p:cNvPr>
          <p:cNvSpPr>
            <a:spLocks noGrp="1"/>
          </p:cNvSpPr>
          <p:nvPr>
            <p:ph type="title"/>
          </p:nvPr>
        </p:nvSpPr>
        <p:spPr>
          <a:xfrm>
            <a:off x="938500" y="445025"/>
            <a:ext cx="5735700" cy="850975"/>
          </a:xfrm>
        </p:spPr>
        <p:txBody>
          <a:bodyPr/>
          <a:lstStyle/>
          <a:p>
            <a:r>
              <a:rPr lang="es-ES" dirty="0"/>
              <a:t>1. Defina que es lenguaje procedural en MySQL.</a:t>
            </a:r>
            <a:endParaRPr lang="es-BO" dirty="0"/>
          </a:p>
        </p:txBody>
      </p:sp>
      <p:sp>
        <p:nvSpPr>
          <p:cNvPr id="3" name="Marcador de texto 2">
            <a:extLst>
              <a:ext uri="{FF2B5EF4-FFF2-40B4-BE49-F238E27FC236}">
                <a16:creationId xmlns:a16="http://schemas.microsoft.com/office/drawing/2014/main" id="{7FDB4768-0132-445E-931D-D758B780D309}"/>
              </a:ext>
            </a:extLst>
          </p:cNvPr>
          <p:cNvSpPr>
            <a:spLocks noGrp="1"/>
          </p:cNvSpPr>
          <p:nvPr>
            <p:ph type="body" idx="1"/>
          </p:nvPr>
        </p:nvSpPr>
        <p:spPr>
          <a:xfrm>
            <a:off x="938500" y="1784486"/>
            <a:ext cx="6426721" cy="2109284"/>
          </a:xfrm>
        </p:spPr>
        <p:txBody>
          <a:bodyPr/>
          <a:lstStyle/>
          <a:p>
            <a:pPr marL="155575" indent="0">
              <a:buNone/>
            </a:pPr>
            <a:r>
              <a:rPr lang="es-ES" sz="1800" b="0" i="0" dirty="0">
                <a:solidFill>
                  <a:srgbClr val="D1D5DB"/>
                </a:solidFill>
                <a:effectLst/>
                <a:latin typeface="Söhne"/>
              </a:rPr>
              <a:t>El lenguaje procedural en MySQL se refiere a la capacidad de MySQL de admitir la programación procedural mediante la incorporación de funciones y procedimientos almacenados en su sintaxis. Esto permite a los desarrolladores escribir bloques de código más complejos y estructurados que pueden ser invocados y reutilizados en diferentes partes de una base de datos.</a:t>
            </a:r>
            <a:endParaRPr lang="es-BO" sz="1800" dirty="0"/>
          </a:p>
        </p:txBody>
      </p:sp>
      <p:pic>
        <p:nvPicPr>
          <p:cNvPr id="1026" name="Picture 2" descr="PL/pgsql | SOFTPEI | Ingeniería y Sistemas">
            <a:extLst>
              <a:ext uri="{FF2B5EF4-FFF2-40B4-BE49-F238E27FC236}">
                <a16:creationId xmlns:a16="http://schemas.microsoft.com/office/drawing/2014/main" id="{893731CE-F25C-4FDA-85D9-2B4F71718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200" y="3319200"/>
            <a:ext cx="1824300" cy="18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81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9EAF8-059D-4568-949B-B06EB187019C}"/>
              </a:ext>
            </a:extLst>
          </p:cNvPr>
          <p:cNvSpPr>
            <a:spLocks noGrp="1"/>
          </p:cNvSpPr>
          <p:nvPr>
            <p:ph type="title"/>
          </p:nvPr>
        </p:nvSpPr>
        <p:spPr>
          <a:xfrm>
            <a:off x="938500" y="445025"/>
            <a:ext cx="5735700" cy="850975"/>
          </a:xfrm>
        </p:spPr>
        <p:txBody>
          <a:bodyPr/>
          <a:lstStyle/>
          <a:p>
            <a:r>
              <a:rPr lang="es-ES" dirty="0"/>
              <a:t>2. Defina que es una FUCNTION en MySQL.</a:t>
            </a:r>
            <a:endParaRPr lang="es-BO" dirty="0"/>
          </a:p>
        </p:txBody>
      </p:sp>
      <p:sp>
        <p:nvSpPr>
          <p:cNvPr id="3" name="Marcador de texto 2">
            <a:extLst>
              <a:ext uri="{FF2B5EF4-FFF2-40B4-BE49-F238E27FC236}">
                <a16:creationId xmlns:a16="http://schemas.microsoft.com/office/drawing/2014/main" id="{7FDB4768-0132-445E-931D-D758B780D309}"/>
              </a:ext>
            </a:extLst>
          </p:cNvPr>
          <p:cNvSpPr>
            <a:spLocks noGrp="1"/>
          </p:cNvSpPr>
          <p:nvPr>
            <p:ph type="body" idx="1"/>
          </p:nvPr>
        </p:nvSpPr>
        <p:spPr>
          <a:xfrm>
            <a:off x="938500" y="1504799"/>
            <a:ext cx="7636700" cy="3193676"/>
          </a:xfrm>
        </p:spPr>
        <p:txBody>
          <a:bodyPr/>
          <a:lstStyle/>
          <a:p>
            <a:pPr marL="155575" indent="0">
              <a:buNone/>
            </a:pPr>
            <a:r>
              <a:rPr lang="es-ES" sz="1600" b="0" i="0" dirty="0">
                <a:solidFill>
                  <a:srgbClr val="D1D5DB"/>
                </a:solidFill>
                <a:effectLst/>
                <a:latin typeface="Söhne"/>
              </a:rPr>
              <a:t>las funciones se definen mediante la creación de una sentencia CREATE FUNCTION. Esta sentencia especifica el nombre de la función, los parámetros de entrada, el tipo de dato del resultado y el bloque de código que se ejecuta cuando la función es invocada. El bloque de código puede contener instrucciones SQL y lógica procedural para realizar la operación deseada. </a:t>
            </a:r>
            <a:endParaRPr lang="es-BO" sz="1600" dirty="0"/>
          </a:p>
        </p:txBody>
      </p:sp>
      <p:pic>
        <p:nvPicPr>
          <p:cNvPr id="5" name="Imagen 4">
            <a:extLst>
              <a:ext uri="{FF2B5EF4-FFF2-40B4-BE49-F238E27FC236}">
                <a16:creationId xmlns:a16="http://schemas.microsoft.com/office/drawing/2014/main" id="{0C147804-08A9-4CAB-AEF8-193699B711FD}"/>
              </a:ext>
            </a:extLst>
          </p:cNvPr>
          <p:cNvPicPr>
            <a:picLocks noChangeAspect="1"/>
          </p:cNvPicPr>
          <p:nvPr/>
        </p:nvPicPr>
        <p:blipFill>
          <a:blip r:embed="rId2"/>
          <a:stretch>
            <a:fillRect/>
          </a:stretch>
        </p:blipFill>
        <p:spPr>
          <a:xfrm>
            <a:off x="3458085" y="2571750"/>
            <a:ext cx="3662715" cy="2448883"/>
          </a:xfrm>
          <a:prstGeom prst="rect">
            <a:avLst/>
          </a:prstGeom>
        </p:spPr>
      </p:pic>
    </p:spTree>
    <p:extLst>
      <p:ext uri="{BB962C8B-B14F-4D97-AF65-F5344CB8AC3E}">
        <p14:creationId xmlns:p14="http://schemas.microsoft.com/office/powerpoint/2010/main" val="353544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9EAF8-059D-4568-949B-B06EB187019C}"/>
              </a:ext>
            </a:extLst>
          </p:cNvPr>
          <p:cNvSpPr>
            <a:spLocks noGrp="1"/>
          </p:cNvSpPr>
          <p:nvPr>
            <p:ph type="title"/>
          </p:nvPr>
        </p:nvSpPr>
        <p:spPr>
          <a:xfrm>
            <a:off x="938500" y="754625"/>
            <a:ext cx="7636700" cy="1059774"/>
          </a:xfrm>
        </p:spPr>
        <p:txBody>
          <a:bodyPr/>
          <a:lstStyle/>
          <a:p>
            <a:r>
              <a:rPr lang="es-ES" dirty="0"/>
              <a:t>3. Cuál es la diferencia entre funciones y procedimientos almacenados.</a:t>
            </a:r>
            <a:endParaRPr lang="es-BO" dirty="0"/>
          </a:p>
        </p:txBody>
      </p:sp>
      <p:sp>
        <p:nvSpPr>
          <p:cNvPr id="3" name="Marcador de texto 2">
            <a:extLst>
              <a:ext uri="{FF2B5EF4-FFF2-40B4-BE49-F238E27FC236}">
                <a16:creationId xmlns:a16="http://schemas.microsoft.com/office/drawing/2014/main" id="{7FDB4768-0132-445E-931D-D758B780D309}"/>
              </a:ext>
            </a:extLst>
          </p:cNvPr>
          <p:cNvSpPr>
            <a:spLocks noGrp="1"/>
          </p:cNvSpPr>
          <p:nvPr>
            <p:ph type="body" idx="1"/>
          </p:nvPr>
        </p:nvSpPr>
        <p:spPr>
          <a:xfrm>
            <a:off x="4068000" y="2059200"/>
            <a:ext cx="5018400" cy="2901600"/>
          </a:xfrm>
        </p:spPr>
        <p:txBody>
          <a:bodyPr/>
          <a:lstStyle/>
          <a:p>
            <a:pPr marL="155575" indent="0" algn="l">
              <a:buNone/>
            </a:pPr>
            <a:r>
              <a:rPr lang="es-ES" b="0" i="0" dirty="0">
                <a:solidFill>
                  <a:schemeClr val="bg1"/>
                </a:solidFill>
                <a:effectLst/>
                <a:latin typeface="Söhne"/>
              </a:rPr>
              <a:t>Retorno de valor: Una función siempre devuelve un valor como resultado, mientras que un procedimiento almacenado no necesariamente devuelve un valor.</a:t>
            </a:r>
          </a:p>
          <a:p>
            <a:pPr marL="155575" indent="0" algn="l">
              <a:buNone/>
            </a:pPr>
            <a:endParaRPr lang="es-ES" dirty="0">
              <a:solidFill>
                <a:schemeClr val="bg1"/>
              </a:solidFill>
              <a:latin typeface="Söhne"/>
            </a:endParaRPr>
          </a:p>
          <a:p>
            <a:pPr marL="155575" indent="0" algn="l">
              <a:buNone/>
            </a:pPr>
            <a:endParaRPr lang="es-ES" b="0" i="0" dirty="0">
              <a:solidFill>
                <a:schemeClr val="bg1"/>
              </a:solidFill>
              <a:effectLst/>
              <a:latin typeface="Söhne"/>
            </a:endParaRPr>
          </a:p>
          <a:p>
            <a:pPr marL="155575" indent="0" algn="l">
              <a:buNone/>
            </a:pPr>
            <a:endParaRPr lang="es-ES" b="0" i="0" dirty="0">
              <a:solidFill>
                <a:schemeClr val="bg1"/>
              </a:solidFill>
              <a:effectLst/>
              <a:latin typeface="Söhne"/>
            </a:endParaRPr>
          </a:p>
          <a:p>
            <a:pPr marL="155575" indent="0" algn="l">
              <a:buNone/>
            </a:pPr>
            <a:r>
              <a:rPr lang="es-ES" b="0" i="0" dirty="0">
                <a:solidFill>
                  <a:schemeClr val="bg1"/>
                </a:solidFill>
                <a:effectLst/>
                <a:latin typeface="Söhne"/>
              </a:rPr>
              <a:t>Uso en consultas: Las funciones se pueden utilizar en consultas SQL como parte de una expresión, ya sea en una cláusula SELECT, WHERE, JOIN, etc. Por otro lado, los procedimientos almacenados no se pueden utilizar directamente en una consulta, ya que están diseñados para ejecutar instrucciones y no devuelven un resultado que se pueda utilizar en una consulta.</a:t>
            </a:r>
          </a:p>
          <a:p>
            <a:endParaRPr lang="es-BO" dirty="0"/>
          </a:p>
        </p:txBody>
      </p:sp>
      <p:pic>
        <p:nvPicPr>
          <p:cNvPr id="2050" name="Picture 2" descr="Bloques Anónimos, Procedimientos Almacenados, Funciones y Triggers sobre  una base de datos Oracle 19C – Programa en Línea">
            <a:extLst>
              <a:ext uri="{FF2B5EF4-FFF2-40B4-BE49-F238E27FC236}">
                <a16:creationId xmlns:a16="http://schemas.microsoft.com/office/drawing/2014/main" id="{D8E76326-647A-4F4E-B9CB-EF728C808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59200"/>
            <a:ext cx="4261602" cy="232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1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9EAF8-059D-4568-949B-B06EB187019C}"/>
              </a:ext>
            </a:extLst>
          </p:cNvPr>
          <p:cNvSpPr>
            <a:spLocks noGrp="1"/>
          </p:cNvSpPr>
          <p:nvPr>
            <p:ph type="title"/>
          </p:nvPr>
        </p:nvSpPr>
        <p:spPr>
          <a:xfrm>
            <a:off x="938500" y="445025"/>
            <a:ext cx="7636700" cy="850975"/>
          </a:xfrm>
        </p:spPr>
        <p:txBody>
          <a:bodyPr/>
          <a:lstStyle/>
          <a:p>
            <a:r>
              <a:rPr lang="es-ES" dirty="0"/>
              <a:t>4. Cómo se ejecuta una función y un procedimiento almacenado.</a:t>
            </a:r>
            <a:endParaRPr lang="es-BO" dirty="0"/>
          </a:p>
        </p:txBody>
      </p:sp>
      <p:sp>
        <p:nvSpPr>
          <p:cNvPr id="3" name="Marcador de texto 2">
            <a:extLst>
              <a:ext uri="{FF2B5EF4-FFF2-40B4-BE49-F238E27FC236}">
                <a16:creationId xmlns:a16="http://schemas.microsoft.com/office/drawing/2014/main" id="{7FDB4768-0132-445E-931D-D758B780D309}"/>
              </a:ext>
            </a:extLst>
          </p:cNvPr>
          <p:cNvSpPr>
            <a:spLocks noGrp="1"/>
          </p:cNvSpPr>
          <p:nvPr>
            <p:ph type="body" idx="1"/>
          </p:nvPr>
        </p:nvSpPr>
        <p:spPr>
          <a:xfrm>
            <a:off x="938500" y="1504799"/>
            <a:ext cx="7636700" cy="3193676"/>
          </a:xfrm>
        </p:spPr>
        <p:txBody>
          <a:bodyPr/>
          <a:lstStyle/>
          <a:p>
            <a:pPr marL="155575" indent="0">
              <a:buNone/>
            </a:pPr>
            <a:r>
              <a:rPr lang="es-ES" sz="1600" b="0" i="0" dirty="0">
                <a:solidFill>
                  <a:srgbClr val="D1D5DB"/>
                </a:solidFill>
                <a:effectLst/>
                <a:latin typeface="Söhne"/>
              </a:rPr>
              <a:t>Debes reemplazar "</a:t>
            </a:r>
            <a:r>
              <a:rPr lang="es-ES" sz="1600" b="0" i="0" dirty="0" err="1">
                <a:solidFill>
                  <a:srgbClr val="D1D5DB"/>
                </a:solidFill>
                <a:effectLst/>
                <a:latin typeface="Söhne"/>
              </a:rPr>
              <a:t>nombre_funcion</a:t>
            </a:r>
            <a:r>
              <a:rPr lang="es-ES" sz="1600" b="0" i="0" dirty="0">
                <a:solidFill>
                  <a:srgbClr val="D1D5DB"/>
                </a:solidFill>
                <a:effectLst/>
                <a:latin typeface="Söhne"/>
              </a:rPr>
              <a:t>" con el nombre de la función que deseas ejecutar y proporcionar los valores de los parámetros correspondientes. El resultado devuelto por la función se utilizará en la consulta o expresión donde se realiza la invocación.</a:t>
            </a:r>
          </a:p>
          <a:p>
            <a:pPr marL="155575" indent="0">
              <a:buNone/>
            </a:pPr>
            <a:endParaRPr lang="es-ES" sz="1600" dirty="0">
              <a:solidFill>
                <a:srgbClr val="D1D5DB"/>
              </a:solidFill>
              <a:latin typeface="Söhne"/>
            </a:endParaRPr>
          </a:p>
          <a:p>
            <a:pPr marL="155575" indent="0">
              <a:buNone/>
            </a:pPr>
            <a:endParaRPr lang="es-BO" sz="1600" dirty="0"/>
          </a:p>
        </p:txBody>
      </p:sp>
      <p:pic>
        <p:nvPicPr>
          <p:cNvPr id="5" name="Imagen 4">
            <a:extLst>
              <a:ext uri="{FF2B5EF4-FFF2-40B4-BE49-F238E27FC236}">
                <a16:creationId xmlns:a16="http://schemas.microsoft.com/office/drawing/2014/main" id="{B7BE5A6F-A1C9-4B66-8DA8-D86A07438BDC}"/>
              </a:ext>
            </a:extLst>
          </p:cNvPr>
          <p:cNvPicPr>
            <a:picLocks noChangeAspect="1"/>
          </p:cNvPicPr>
          <p:nvPr/>
        </p:nvPicPr>
        <p:blipFill>
          <a:blip r:embed="rId2"/>
          <a:stretch>
            <a:fillRect/>
          </a:stretch>
        </p:blipFill>
        <p:spPr>
          <a:xfrm>
            <a:off x="977002" y="2630758"/>
            <a:ext cx="3779848" cy="731583"/>
          </a:xfrm>
          <a:prstGeom prst="rect">
            <a:avLst/>
          </a:prstGeom>
        </p:spPr>
      </p:pic>
    </p:spTree>
    <p:extLst>
      <p:ext uri="{BB962C8B-B14F-4D97-AF65-F5344CB8AC3E}">
        <p14:creationId xmlns:p14="http://schemas.microsoft.com/office/powerpoint/2010/main" val="795282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9EAF8-059D-4568-949B-B06EB187019C}"/>
              </a:ext>
            </a:extLst>
          </p:cNvPr>
          <p:cNvSpPr>
            <a:spLocks noGrp="1"/>
          </p:cNvSpPr>
          <p:nvPr>
            <p:ph type="title"/>
          </p:nvPr>
        </p:nvSpPr>
        <p:spPr>
          <a:xfrm>
            <a:off x="938500" y="538625"/>
            <a:ext cx="7636700" cy="850975"/>
          </a:xfrm>
        </p:spPr>
        <p:txBody>
          <a:bodyPr/>
          <a:lstStyle/>
          <a:p>
            <a:r>
              <a:rPr lang="es-ES" dirty="0"/>
              <a:t>5. Defina que es una TRIGGER en MySQL.</a:t>
            </a:r>
            <a:endParaRPr lang="es-BO" dirty="0"/>
          </a:p>
        </p:txBody>
      </p:sp>
      <p:sp>
        <p:nvSpPr>
          <p:cNvPr id="3" name="Marcador de texto 2">
            <a:extLst>
              <a:ext uri="{FF2B5EF4-FFF2-40B4-BE49-F238E27FC236}">
                <a16:creationId xmlns:a16="http://schemas.microsoft.com/office/drawing/2014/main" id="{7FDB4768-0132-445E-931D-D758B780D309}"/>
              </a:ext>
            </a:extLst>
          </p:cNvPr>
          <p:cNvSpPr>
            <a:spLocks noGrp="1"/>
          </p:cNvSpPr>
          <p:nvPr>
            <p:ph type="body" idx="1"/>
          </p:nvPr>
        </p:nvSpPr>
        <p:spPr>
          <a:xfrm>
            <a:off x="938500" y="1504799"/>
            <a:ext cx="7636700" cy="3193676"/>
          </a:xfrm>
        </p:spPr>
        <p:txBody>
          <a:bodyPr/>
          <a:lstStyle/>
          <a:p>
            <a:pPr marL="155575" indent="0">
              <a:buNone/>
            </a:pPr>
            <a:r>
              <a:rPr lang="es-ES" sz="1600" b="0" i="0" dirty="0">
                <a:solidFill>
                  <a:srgbClr val="D1D5DB"/>
                </a:solidFill>
                <a:effectLst/>
                <a:latin typeface="Söhne"/>
              </a:rPr>
              <a:t>Un trigger se define asociado a una tabla y se dispara antes o después de que se realice una operación específica (como INSERT, UPDATE o DELETE) en esa tabla. Cuando el evento asociado se produce, el trigger se activa y ejecuta un conjunto de instrucciones SQL o un procedimiento almacenado definido por el usuario.</a:t>
            </a:r>
          </a:p>
          <a:p>
            <a:pPr marL="155575" indent="0">
              <a:buNone/>
            </a:pPr>
            <a:endParaRPr lang="es-BO" sz="1600" dirty="0"/>
          </a:p>
        </p:txBody>
      </p:sp>
      <p:pic>
        <p:nvPicPr>
          <p:cNvPr id="5" name="Imagen 4">
            <a:extLst>
              <a:ext uri="{FF2B5EF4-FFF2-40B4-BE49-F238E27FC236}">
                <a16:creationId xmlns:a16="http://schemas.microsoft.com/office/drawing/2014/main" id="{24052C2D-1123-4223-BC3E-14EDB7216831}"/>
              </a:ext>
            </a:extLst>
          </p:cNvPr>
          <p:cNvPicPr>
            <a:picLocks noChangeAspect="1"/>
          </p:cNvPicPr>
          <p:nvPr/>
        </p:nvPicPr>
        <p:blipFill>
          <a:blip r:embed="rId2"/>
          <a:stretch>
            <a:fillRect/>
          </a:stretch>
        </p:blipFill>
        <p:spPr>
          <a:xfrm>
            <a:off x="1518755" y="2571750"/>
            <a:ext cx="6372445" cy="2415626"/>
          </a:xfrm>
          <a:prstGeom prst="rect">
            <a:avLst/>
          </a:prstGeom>
        </p:spPr>
      </p:pic>
    </p:spTree>
    <p:extLst>
      <p:ext uri="{BB962C8B-B14F-4D97-AF65-F5344CB8AC3E}">
        <p14:creationId xmlns:p14="http://schemas.microsoft.com/office/powerpoint/2010/main" val="45110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82800" y="3361173"/>
            <a:ext cx="8949600" cy="18861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600" dirty="0"/>
              <a:t>6. En un trigger que papel juega las variables OLD y NEW</a:t>
            </a:r>
            <a:endParaRPr sz="3600"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CuadroTexto 2">
            <a:extLst>
              <a:ext uri="{FF2B5EF4-FFF2-40B4-BE49-F238E27FC236}">
                <a16:creationId xmlns:a16="http://schemas.microsoft.com/office/drawing/2014/main" id="{9F0C7FC5-CFA4-4509-88BA-C90ED08AC8AC}"/>
              </a:ext>
            </a:extLst>
          </p:cNvPr>
          <p:cNvSpPr txBox="1"/>
          <p:nvPr/>
        </p:nvSpPr>
        <p:spPr>
          <a:xfrm>
            <a:off x="48600" y="454401"/>
            <a:ext cx="9046800" cy="2893100"/>
          </a:xfrm>
          <a:prstGeom prst="rect">
            <a:avLst/>
          </a:prstGeom>
          <a:noFill/>
        </p:spPr>
        <p:txBody>
          <a:bodyPr wrap="square" rtlCol="0">
            <a:spAutoFit/>
          </a:bodyPr>
          <a:lstStyle/>
          <a:p>
            <a:r>
              <a:rPr lang="es-ES" dirty="0">
                <a:solidFill>
                  <a:schemeClr val="bg1"/>
                </a:solidFill>
              </a:rPr>
              <a:t>En un trigger de MySQL, las variables OLD y NEW son variables especiales que se utilizan para acceder a los valores antiguos y nuevos de las filas afectadas por un evento (INSERT, UPDATE o DELETE). Estas variables se utilizan principalmente en </a:t>
            </a:r>
            <a:r>
              <a:rPr lang="es-ES" dirty="0" err="1">
                <a:solidFill>
                  <a:schemeClr val="bg1"/>
                </a:solidFill>
              </a:rPr>
              <a:t>triggers</a:t>
            </a:r>
            <a:r>
              <a:rPr lang="es-ES" dirty="0">
                <a:solidFill>
                  <a:schemeClr val="bg1"/>
                </a:solidFill>
              </a:rPr>
              <a:t> AFTER UPDATE, BEFORE UPDATE, AFTER DELETE y BEFORE INSERT.</a:t>
            </a:r>
          </a:p>
          <a:p>
            <a:endParaRPr lang="es-ES" dirty="0">
              <a:solidFill>
                <a:schemeClr val="bg1"/>
              </a:solidFill>
            </a:endParaRPr>
          </a:p>
          <a:p>
            <a:r>
              <a:rPr lang="es-ES" dirty="0">
                <a:solidFill>
                  <a:schemeClr val="bg1"/>
                </a:solidFill>
              </a:rPr>
              <a:t>OLD hace referencia a los valores antiguos de la fila que está siendo modificada o eliminada. En un trigger AFTER UPDATE, por ejemplo, OLD permite acceder a los valores originales de las columnas antes de la actualización. En un trigger AFTER DELETE, OLD proporciona los valores de la fila eliminada.</a:t>
            </a:r>
          </a:p>
          <a:p>
            <a:endParaRPr lang="es-ES" dirty="0">
              <a:solidFill>
                <a:schemeClr val="bg1"/>
              </a:solidFill>
            </a:endParaRPr>
          </a:p>
          <a:p>
            <a:r>
              <a:rPr lang="es-ES" dirty="0">
                <a:solidFill>
                  <a:schemeClr val="bg1"/>
                </a:solidFill>
              </a:rPr>
              <a:t>NEW hace referencia a los nuevos valores de la fila que está siendo modificada o insertada. En un trigger AFTER UPDATE, NEW permite acceder a los nuevos valores de las columnas después de la actualización. En un trigger AFTER INSERT, NEW proporciona los valores de la fila recién insertada.</a:t>
            </a:r>
          </a:p>
          <a:p>
            <a:endParaRPr lang="es-BO"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960100" y="584474"/>
            <a:ext cx="74639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7. En un trigger que papel juega los conceptos(cláusulas) BEFORE o AFTER</a:t>
            </a:r>
            <a:endParaRPr dirty="0"/>
          </a:p>
        </p:txBody>
      </p:sp>
      <p:cxnSp>
        <p:nvCxnSpPr>
          <p:cNvPr id="373" name="Google Shape;373;p53"/>
          <p:cNvCxnSpPr/>
          <p:nvPr/>
        </p:nvCxnSpPr>
        <p:spPr>
          <a:xfrm>
            <a:off x="1033400" y="62319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CuadroTexto 7">
            <a:extLst>
              <a:ext uri="{FF2B5EF4-FFF2-40B4-BE49-F238E27FC236}">
                <a16:creationId xmlns:a16="http://schemas.microsoft.com/office/drawing/2014/main" id="{5094EBDB-4957-4273-AF18-B657F9185445}"/>
              </a:ext>
            </a:extLst>
          </p:cNvPr>
          <p:cNvSpPr txBox="1"/>
          <p:nvPr/>
        </p:nvSpPr>
        <p:spPr>
          <a:xfrm>
            <a:off x="446400" y="2167200"/>
            <a:ext cx="8049600" cy="2246769"/>
          </a:xfrm>
          <a:prstGeom prst="rect">
            <a:avLst/>
          </a:prstGeom>
          <a:noFill/>
        </p:spPr>
        <p:txBody>
          <a:bodyPr wrap="square" rtlCol="0">
            <a:spAutoFit/>
          </a:bodyPr>
          <a:lstStyle/>
          <a:p>
            <a:r>
              <a:rPr lang="es-ES" dirty="0">
                <a:solidFill>
                  <a:schemeClr val="bg1"/>
                </a:solidFill>
              </a:rPr>
              <a:t>las cláusulas BEFORE y AFTER determinan cuándo se activará el trigger en relación con el evento que lo dispara (INSERT, UPDATE o DELETE).</a:t>
            </a:r>
          </a:p>
          <a:p>
            <a:endParaRPr lang="es-ES" dirty="0">
              <a:solidFill>
                <a:schemeClr val="bg1"/>
              </a:solidFill>
            </a:endParaRPr>
          </a:p>
          <a:p>
            <a:r>
              <a:rPr lang="es-ES" dirty="0">
                <a:solidFill>
                  <a:schemeClr val="bg1"/>
                </a:solidFill>
              </a:rPr>
              <a:t>BEFORE: Un trigger definido con la cláusula BEFORE se activa antes de que se realice la operación en la tabla. Esto significa que el trigger se ejecutará antes de que los datos se inserten, actualicen o eliminen de la tabla.</a:t>
            </a:r>
          </a:p>
          <a:p>
            <a:endParaRPr lang="es-ES" dirty="0">
              <a:solidFill>
                <a:schemeClr val="bg1"/>
              </a:solidFill>
            </a:endParaRPr>
          </a:p>
          <a:p>
            <a:r>
              <a:rPr lang="es-ES" dirty="0">
                <a:solidFill>
                  <a:schemeClr val="bg1"/>
                </a:solidFill>
              </a:rPr>
              <a:t>AFTER: Un trigger definido con la cláusula AFTER se activa después de que se haya realizado la operación en la tabla. Esto significa que el trigger se ejecutará después de que los datos se hayan insertado, actualizado o eliminado de la tabla.</a:t>
            </a:r>
            <a:endParaRPr lang="es-BO" dirty="0">
              <a:solidFill>
                <a:schemeClr val="bg1"/>
              </a:solidFill>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1210</Words>
  <Application>Microsoft Office PowerPoint</Application>
  <PresentationFormat>Presentación en pantalla (16:9)</PresentationFormat>
  <Paragraphs>67</Paragraphs>
  <Slides>18</Slides>
  <Notes>13</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18</vt:i4>
      </vt:variant>
    </vt:vector>
  </HeadingPairs>
  <TitlesOfParts>
    <vt:vector size="27" baseType="lpstr">
      <vt:lpstr>Montserrat ExtraLight</vt:lpstr>
      <vt:lpstr>Söhne</vt:lpstr>
      <vt:lpstr>Proxima Nova Semibold</vt:lpstr>
      <vt:lpstr>Montserrat ExtraBold</vt:lpstr>
      <vt:lpstr>Arial</vt:lpstr>
      <vt:lpstr>Proxima Nova</vt:lpstr>
      <vt:lpstr>Montserrat</vt:lpstr>
      <vt:lpstr>Futuristic Background by Slidesgo</vt:lpstr>
      <vt:lpstr>Slidesgo Final Pages</vt:lpstr>
      <vt:lpstr>BASE DE DATOS II</vt:lpstr>
      <vt:lpstr>Manejo de Conceptos </vt:lpstr>
      <vt:lpstr>1. Defina que es lenguaje procedural en MySQL.</vt:lpstr>
      <vt:lpstr>2. Defina que es una FUCNTION en MySQL.</vt:lpstr>
      <vt:lpstr>3. Cuál es la diferencia entre funciones y procedimientos almacenados.</vt:lpstr>
      <vt:lpstr>4. Cómo se ejecuta una función y un procedimiento almacenado.</vt:lpstr>
      <vt:lpstr>5. Defina que es una TRIGGER en MySQL.</vt:lpstr>
      <vt:lpstr>6. En un trigger que papel juega las variables OLD y NEW</vt:lpstr>
      <vt:lpstr>7. En un trigger que papel juega los conceptos(cláusulas) BEFORE o AFTER</vt:lpstr>
      <vt:lpstr>PARTE PRACTICA</vt:lpstr>
      <vt:lpstr>9. Crear la siguiente Base de datos y sus registros. </vt:lpstr>
      <vt:lpstr>Crear Una función que sume los valores de la serie Fibonacci.</vt:lpstr>
      <vt:lpstr>11.Manejo de vistas.</vt:lpstr>
      <vt:lpstr>Presentación de PowerPoint</vt:lpstr>
      <vt:lpstr>○ El trigger debe de llamarse calculaEdad.   ○ El evento debe de ejecutarse en un BEFORE INSERT.   ○ Cada vez que se inserta un registro en la tabla PERSONA, el trigger debe de calcular la edad en función a la fecha de nacimiento. ○ Adjuntar el código SQL generado y una imagen de su correcto funcionamiento.</vt:lpstr>
      <vt:lpstr>14.Manejo de TRIGGERS III.</vt:lpstr>
      <vt:lpstr>15.Crear una consulta SQL que haga uso de todas las tablas.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 II</dc:title>
  <dc:creator>Elvin</dc:creator>
  <cp:lastModifiedBy>Elvin Cussi</cp:lastModifiedBy>
  <cp:revision>12</cp:revision>
  <dcterms:modified xsi:type="dcterms:W3CDTF">2023-06-07T23:00:35Z</dcterms:modified>
</cp:coreProperties>
</file>